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Times New Roman"/>
        <a:ea typeface="Times New Roman"/>
        <a:cs typeface="Times New Roman"/>
        <a:sym typeface="Times New Roman"/>
      </a:defRPr>
    </a:lvl1pPr>
    <a:lvl2pPr indent="457200">
      <a:defRPr>
        <a:latin typeface="Times New Roman"/>
        <a:ea typeface="Times New Roman"/>
        <a:cs typeface="Times New Roman"/>
        <a:sym typeface="Times New Roman"/>
      </a:defRPr>
    </a:lvl2pPr>
    <a:lvl3pPr indent="914400">
      <a:defRPr>
        <a:latin typeface="Times New Roman"/>
        <a:ea typeface="Times New Roman"/>
        <a:cs typeface="Times New Roman"/>
        <a:sym typeface="Times New Roman"/>
      </a:defRPr>
    </a:lvl3pPr>
    <a:lvl4pPr indent="1371600">
      <a:defRPr>
        <a:latin typeface="Times New Roman"/>
        <a:ea typeface="Times New Roman"/>
        <a:cs typeface="Times New Roman"/>
        <a:sym typeface="Times New Roman"/>
      </a:defRPr>
    </a:lvl4pPr>
    <a:lvl5pPr indent="1828800">
      <a:defRPr>
        <a:latin typeface="Times New Roman"/>
        <a:ea typeface="Times New Roman"/>
        <a:cs typeface="Times New Roman"/>
        <a:sym typeface="Times New Roman"/>
      </a:defRPr>
    </a:lvl5pPr>
    <a:lvl6pPr indent="2286000">
      <a:defRPr>
        <a:latin typeface="Times New Roman"/>
        <a:ea typeface="Times New Roman"/>
        <a:cs typeface="Times New Roman"/>
        <a:sym typeface="Times New Roman"/>
      </a:defRPr>
    </a:lvl6pPr>
    <a:lvl7pPr indent="2743200">
      <a:defRPr>
        <a:latin typeface="Times New Roman"/>
        <a:ea typeface="Times New Roman"/>
        <a:cs typeface="Times New Roman"/>
        <a:sym typeface="Times New Roman"/>
      </a:defRPr>
    </a:lvl7pPr>
    <a:lvl8pPr indent="3200400">
      <a:defRPr>
        <a:latin typeface="Times New Roman"/>
        <a:ea typeface="Times New Roman"/>
        <a:cs typeface="Times New Roman"/>
        <a:sym typeface="Times New Roman"/>
      </a:defRPr>
    </a:lvl8pPr>
    <a:lvl9pPr indent="3657600">
      <a:defRPr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CACA"/>
          </a:solidFill>
        </a:fill>
      </a:tcStyle>
    </a:wholeTbl>
    <a:band2H>
      <a:tcTxStyle b="def" i="def"/>
      <a:tcStyle>
        <a:tcBdr/>
        <a:fill>
          <a:solidFill>
            <a:srgbClr val="F1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D010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DCD4"/>
          </a:solidFill>
        </a:fill>
      </a:tcStyle>
    </a:wholeTbl>
    <a:band2H>
      <a:tcTxStyle b="def" i="def"/>
      <a:tcStyle>
        <a:tcBdr/>
        <a:fill>
          <a:solidFill>
            <a:srgbClr val="F1EE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956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CACA"/>
          </a:solidFill>
        </a:fill>
      </a:tcStyle>
    </a:wholeTbl>
    <a:band2H>
      <a:tcTxStyle b="def" i="def"/>
      <a:tcStyle>
        <a:tcBdr/>
        <a:fill>
          <a:solidFill>
            <a:srgbClr val="EB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0E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D010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Do this together as a class.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These are the answers.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Explain to students that these words are used in math courses. Do this together as a class.  The students fill in the  chart handout as you model the procedure.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Explain to students that these words are used in math courses.  Students will write the definitions as they appear in the boxes to explain the terms.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62000" y="1485900"/>
            <a:ext cx="7543800" cy="3238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2000" y="4724400"/>
            <a:ext cx="6858000" cy="2133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subtitle style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2" name="Shape 12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  <a:endParaRPr sz="24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  <a:endParaRPr sz="24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  <a:endParaRPr sz="24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  <a:endParaRPr sz="24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  <a:endParaRPr sz="24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  <a:endParaRPr sz="24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  <a:endParaRPr sz="24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  <a:endParaRPr sz="24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  <a:endParaRPr sz="24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  <a:endParaRPr sz="24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  <a:endParaRPr sz="24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  <a:endParaRPr sz="24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762000" y="1562100"/>
            <a:ext cx="7543800" cy="33909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4953000"/>
            <a:ext cx="6858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2" name="Shape 22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62000" y="4428095"/>
            <a:ext cx="6781800" cy="17441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62000" y="558434"/>
            <a:ext cx="3657600" cy="386966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  <a:endParaRPr sz="28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Second level</a:t>
            </a:r>
            <a:endParaRPr sz="28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Third level</a:t>
            </a:r>
            <a:endParaRPr sz="28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Fourth level</a:t>
            </a:r>
            <a:endParaRPr sz="28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762000" y="2857500"/>
            <a:ext cx="6781800" cy="3314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758951" y="0"/>
            <a:ext cx="3657601" cy="12493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1" name="Shape 31"/>
          <p:cNvSpPr/>
          <p:nvPr/>
        </p:nvSpPr>
        <p:spPr>
          <a:xfrm>
            <a:off x="758951" y="1249362"/>
            <a:ext cx="3657602" cy="1589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4645152" y="1249362"/>
            <a:ext cx="3657601" cy="1589"/>
          </a:xfrm>
          <a:prstGeom prst="line">
            <a:avLst/>
          </a:prstGeom>
          <a:ln w="15875">
            <a:solidFill>
              <a:srgbClr val="AD010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  <a:endParaRPr sz="24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  <a:endParaRPr sz="24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  <a:endParaRPr sz="24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  <a:endParaRPr sz="24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 flipH="1">
            <a:off x="3581399" y="610393"/>
            <a:ext cx="1589" cy="3810002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58951" y="4441031"/>
            <a:ext cx="6784849" cy="17311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850391" y="3505200"/>
            <a:ext cx="7391401" cy="9358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03030"/>
                </a:solidFill>
              </a:rPr>
              <a:t>Click to edit Master text styles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rgbClr val="AD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762000" y="0"/>
            <a:ext cx="182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2590800" y="685801"/>
            <a:ext cx="5715000" cy="61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Click to edit Master text styles</a:t>
            </a:r>
            <a:endParaRPr sz="2400">
              <a:solidFill>
                <a:srgbClr val="30303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Second level</a:t>
            </a:r>
            <a:endParaRPr sz="2400">
              <a:solidFill>
                <a:srgbClr val="30303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Third level</a:t>
            </a:r>
            <a:endParaRPr sz="2400">
              <a:solidFill>
                <a:srgbClr val="30303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Fourth level</a:t>
            </a:r>
            <a:endParaRPr sz="2400">
              <a:solidFill>
                <a:srgbClr val="30303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Fifth level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7620000" y="5640260"/>
            <a:ext cx="762000" cy="459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1pPr>
      <a:lvl2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2pPr>
      <a:lvl3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3pPr>
      <a:lvl4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4pPr>
      <a:lvl5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5pPr>
      <a:lvl6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6pPr>
      <a:lvl7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7pPr>
      <a:lvl8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8pPr>
      <a:lvl9pPr>
        <a:defRPr sz="5400">
          <a:solidFill>
            <a:srgbClr val="262626"/>
          </a:solidFill>
          <a:latin typeface="Impact"/>
          <a:ea typeface="Impact"/>
          <a:cs typeface="Impact"/>
          <a:sym typeface="Impact"/>
        </a:defRPr>
      </a:lvl9pPr>
    </p:titleStyle>
    <p:bodyStyle>
      <a:lvl1pPr marL="274320" indent="-27432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1pPr>
      <a:lvl2pPr marL="619298" indent="-299258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2pPr>
      <a:lvl3pPr marL="914400" indent="-274319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3pPr>
      <a:lvl4pPr marL="12192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4pPr>
      <a:lvl5pPr marL="1447800" indent="-3048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5pPr>
      <a:lvl6pPr marL="176022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6pPr>
      <a:lvl7pPr marL="2016251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7pPr>
      <a:lvl8pPr marL="2308860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8pPr>
      <a:lvl9pPr marL="2583179" indent="-342900">
        <a:spcBef>
          <a:spcPts val="500"/>
        </a:spcBef>
        <a:buClr>
          <a:srgbClr val="AD0101"/>
        </a:buClr>
        <a:buSzPct val="100000"/>
        <a:buFont typeface="Arial"/>
        <a:buChar char="•"/>
        <a:defRPr sz="2400">
          <a:solidFill>
            <a:srgbClr val="303030"/>
          </a:solid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762000" y="3886200"/>
            <a:ext cx="7543800" cy="1524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5215">
              <a:defRPr sz="46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8">
                <a:solidFill>
                  <a:srgbClr val="262626"/>
                </a:solidFill>
              </a:rPr>
              <a:t>Mutifaceted Word Graphic Organizer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14400" y="838200"/>
            <a:ext cx="2362200" cy="2057400"/>
          </a:xfrm>
          <a:prstGeom prst="rect">
            <a:avLst/>
          </a:prstGeom>
          <a:ln w="25400">
            <a:solidFill>
              <a:srgbClr val="7E010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5257800" y="304800"/>
            <a:ext cx="3505200" cy="2590800"/>
          </a:xfrm>
          <a:prstGeom prst="rect">
            <a:avLst/>
          </a:prstGeom>
          <a:ln w="25400">
            <a:solidFill>
              <a:srgbClr val="7E010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914400" y="3962400"/>
            <a:ext cx="2362200" cy="2057400"/>
          </a:xfrm>
          <a:prstGeom prst="rect">
            <a:avLst/>
          </a:prstGeom>
          <a:ln w="25400">
            <a:solidFill>
              <a:srgbClr val="7E010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5257800" y="4038600"/>
            <a:ext cx="2362200" cy="2057400"/>
          </a:xfrm>
          <a:prstGeom prst="rect">
            <a:avLst/>
          </a:prstGeom>
          <a:ln w="25400">
            <a:solidFill>
              <a:srgbClr val="7E010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2590800" y="2590800"/>
            <a:ext cx="3276600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7E010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1447800" y="914399"/>
            <a:ext cx="1371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Definition</a:t>
            </a:r>
          </a:p>
        </p:txBody>
      </p:sp>
      <p:sp>
        <p:nvSpPr>
          <p:cNvPr id="107" name="Shape 107"/>
          <p:cNvSpPr/>
          <p:nvPr/>
        </p:nvSpPr>
        <p:spPr>
          <a:xfrm>
            <a:off x="5486400" y="380999"/>
            <a:ext cx="19050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Characteristics</a:t>
            </a:r>
          </a:p>
        </p:txBody>
      </p:sp>
      <p:sp>
        <p:nvSpPr>
          <p:cNvPr id="108" name="Shape 108"/>
          <p:cNvSpPr/>
          <p:nvPr/>
        </p:nvSpPr>
        <p:spPr>
          <a:xfrm>
            <a:off x="1219200" y="4038599"/>
            <a:ext cx="16002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Examples</a:t>
            </a:r>
          </a:p>
        </p:txBody>
      </p:sp>
      <p:sp>
        <p:nvSpPr>
          <p:cNvPr id="109" name="Shape 109"/>
          <p:cNvSpPr/>
          <p:nvPr/>
        </p:nvSpPr>
        <p:spPr>
          <a:xfrm>
            <a:off x="5410200" y="4114799"/>
            <a:ext cx="20574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Non-Examples</a:t>
            </a:r>
          </a:p>
        </p:txBody>
      </p:sp>
      <p:sp>
        <p:nvSpPr>
          <p:cNvPr id="110" name="Shape 110"/>
          <p:cNvSpPr/>
          <p:nvPr/>
        </p:nvSpPr>
        <p:spPr>
          <a:xfrm>
            <a:off x="3048000" y="2895599"/>
            <a:ext cx="2514600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 lvl="0">
              <a:defRPr b="0" sz="1800"/>
            </a:pPr>
            <a:r>
              <a:rPr b="1" sz="4000"/>
              <a:t>Inequality</a:t>
            </a:r>
          </a:p>
        </p:txBody>
      </p:sp>
      <p:sp>
        <p:nvSpPr>
          <p:cNvPr id="111" name="Shape 111"/>
          <p:cNvSpPr/>
          <p:nvPr/>
        </p:nvSpPr>
        <p:spPr>
          <a:xfrm>
            <a:off x="990600" y="1371600"/>
            <a:ext cx="2057400" cy="109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1400"/>
              <a:t>Inequality</a:t>
            </a:r>
            <a:r>
              <a:rPr sz="1400"/>
              <a:t> is a statement how the relative size or order of two objects, </a:t>
            </a:r>
            <a:r>
              <a:rPr i="1" sz="1400"/>
              <a:t>or</a:t>
            </a:r>
            <a:r>
              <a:rPr sz="1400"/>
              <a:t> about whether they are the same or not. </a:t>
            </a:r>
          </a:p>
        </p:txBody>
      </p:sp>
      <p:sp>
        <p:nvSpPr>
          <p:cNvPr id="112" name="Shape 112"/>
          <p:cNvSpPr/>
          <p:nvPr/>
        </p:nvSpPr>
        <p:spPr>
          <a:xfrm>
            <a:off x="914400" y="4419600"/>
            <a:ext cx="2286000" cy="122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The notation </a:t>
            </a:r>
            <a:r>
              <a:rPr i="1" sz="1200"/>
              <a:t>a</a:t>
            </a:r>
            <a:r>
              <a:rPr sz="1200"/>
              <a:t> &lt; </a:t>
            </a:r>
            <a:r>
              <a:rPr i="1" sz="1200"/>
              <a:t>b</a:t>
            </a:r>
            <a:r>
              <a:rPr sz="1200"/>
              <a:t> means that </a:t>
            </a:r>
            <a:r>
              <a:rPr i="1" sz="1200"/>
              <a:t>a</a:t>
            </a:r>
            <a:r>
              <a:rPr sz="1200"/>
              <a:t> is </a:t>
            </a:r>
            <a:r>
              <a:rPr b="1" sz="1200"/>
              <a:t>less than</a:t>
            </a:r>
            <a:r>
              <a:rPr sz="1200"/>
              <a:t> </a:t>
            </a:r>
            <a:r>
              <a:rPr i="1" sz="1200"/>
              <a:t>b</a:t>
            </a:r>
            <a:r>
              <a:rPr sz="1200"/>
              <a:t>.</a:t>
            </a:r>
            <a:endParaRPr sz="1200"/>
          </a:p>
          <a:p>
            <a:pPr lvl="0"/>
            <a:r>
              <a:rPr sz="1200"/>
              <a:t>The notation </a:t>
            </a:r>
            <a:r>
              <a:rPr i="1" sz="1200"/>
              <a:t>a</a:t>
            </a:r>
            <a:r>
              <a:rPr sz="1200"/>
              <a:t> &gt; </a:t>
            </a:r>
            <a:r>
              <a:rPr i="1" sz="1200"/>
              <a:t>b</a:t>
            </a:r>
            <a:r>
              <a:rPr sz="1200"/>
              <a:t> means that </a:t>
            </a:r>
            <a:r>
              <a:rPr i="1" sz="1200"/>
              <a:t>a</a:t>
            </a:r>
            <a:r>
              <a:rPr sz="1200"/>
              <a:t> is </a:t>
            </a:r>
            <a:r>
              <a:rPr b="1" sz="1200"/>
              <a:t>greater than</a:t>
            </a:r>
            <a:r>
              <a:rPr sz="1200"/>
              <a:t> </a:t>
            </a:r>
            <a:r>
              <a:rPr i="1" sz="1200"/>
              <a:t>b</a:t>
            </a:r>
            <a:r>
              <a:rPr sz="1200"/>
              <a:t>.</a:t>
            </a:r>
            <a:endParaRPr sz="1200"/>
          </a:p>
          <a:p>
            <a:pPr lvl="0"/>
            <a:r>
              <a:rPr sz="1200"/>
              <a:t>The notation </a:t>
            </a:r>
            <a:r>
              <a:rPr i="1" sz="1200"/>
              <a:t>a</a:t>
            </a:r>
            <a:r>
              <a:rPr sz="1200"/>
              <a:t> ≠ </a:t>
            </a:r>
            <a:r>
              <a:rPr i="1" sz="1200"/>
              <a:t>b</a:t>
            </a:r>
            <a:r>
              <a:rPr sz="1200"/>
              <a:t> means that </a:t>
            </a:r>
            <a:r>
              <a:rPr i="1" sz="1200"/>
              <a:t>a</a:t>
            </a:r>
            <a:r>
              <a:rPr sz="1200"/>
              <a:t> is </a:t>
            </a:r>
            <a:r>
              <a:rPr b="1" sz="1200"/>
              <a:t>not equal to</a:t>
            </a:r>
            <a:r>
              <a:rPr sz="1200"/>
              <a:t> </a:t>
            </a:r>
            <a:r>
              <a:rPr i="1" sz="1200"/>
              <a:t>b</a:t>
            </a:r>
          </a:p>
        </p:txBody>
      </p:sp>
      <p:sp>
        <p:nvSpPr>
          <p:cNvPr id="113" name="Shape 113"/>
          <p:cNvSpPr/>
          <p:nvPr/>
        </p:nvSpPr>
        <p:spPr>
          <a:xfrm>
            <a:off x="5410200" y="685799"/>
            <a:ext cx="3352800" cy="145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Used in equations</a:t>
            </a:r>
            <a:endParaRPr sz="1200"/>
          </a:p>
          <a:p>
            <a:pPr lvl="0"/>
            <a:r>
              <a:rPr sz="1200"/>
              <a:t>Compares objects or numbers</a:t>
            </a:r>
            <a:endParaRPr sz="1200"/>
          </a:p>
          <a:p>
            <a:pPr lvl="0"/>
            <a:r>
              <a:rPr sz="1200"/>
              <a:t>the solution to an inequality is a value that makes the inequality true.</a:t>
            </a:r>
            <a:endParaRPr sz="1200"/>
          </a:p>
          <a:p>
            <a:pPr lvl="0"/>
            <a:endParaRPr sz="1400"/>
          </a:p>
          <a:p>
            <a:pPr lvl="0"/>
            <a:endParaRPr sz="1400"/>
          </a:p>
        </p:txBody>
      </p:sp>
      <p:sp>
        <p:nvSpPr>
          <p:cNvPr id="114" name="Shape 114"/>
          <p:cNvSpPr/>
          <p:nvPr/>
        </p:nvSpPr>
        <p:spPr>
          <a:xfrm>
            <a:off x="5562600" y="1447800"/>
            <a:ext cx="3048000" cy="46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You may add any positive or negative number to both sides of an inequality</a:t>
            </a:r>
          </a:p>
        </p:txBody>
      </p:sp>
      <p:sp>
        <p:nvSpPr>
          <p:cNvPr id="115" name="Shape 115"/>
          <p:cNvSpPr/>
          <p:nvPr/>
        </p:nvSpPr>
        <p:spPr>
          <a:xfrm>
            <a:off x="5410200" y="1905000"/>
            <a:ext cx="3200400" cy="46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You may multiply or divide both sides of an inequality by any positive number.</a:t>
            </a:r>
          </a:p>
        </p:txBody>
      </p:sp>
      <p:sp>
        <p:nvSpPr>
          <p:cNvPr id="116" name="Shape 116"/>
          <p:cNvSpPr/>
          <p:nvPr/>
        </p:nvSpPr>
        <p:spPr>
          <a:xfrm>
            <a:off x="5638800" y="2286000"/>
            <a:ext cx="3048000" cy="695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1100"/>
              <a:t>Watch out!</a:t>
            </a:r>
            <a:r>
              <a:rPr sz="1100"/>
              <a:t> If you multiply or divide both sides of an inequality by a negative number, reverse the direction of the inequality sign!</a:t>
            </a:r>
            <a:br>
              <a:rPr sz="1100"/>
            </a:br>
          </a:p>
        </p:txBody>
      </p:sp>
      <p:sp>
        <p:nvSpPr>
          <p:cNvPr id="117" name="Shape 117"/>
          <p:cNvSpPr/>
          <p:nvPr/>
        </p:nvSpPr>
        <p:spPr>
          <a:xfrm>
            <a:off x="5334000" y="4495800"/>
            <a:ext cx="1752600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Dominoes</a:t>
            </a:r>
          </a:p>
          <a:p>
            <a:pPr lvl="0"/>
            <a:r>
              <a:t>Cards</a:t>
            </a:r>
          </a:p>
          <a:p>
            <a:pPr lvl="0"/>
            <a:r>
              <a:t>verbs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685800" y="152400"/>
            <a:ext cx="6870700" cy="152400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262626"/>
                </a:solidFill>
              </a:rPr>
              <a:t>                 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685800" y="457200"/>
            <a:ext cx="7696200" cy="502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Language is fluid and dynamic</a:t>
            </a:r>
            <a:endParaRPr sz="2400">
              <a:solidFill>
                <a:srgbClr val="002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New words are continuously being added to the English lexicon</a:t>
            </a:r>
            <a:endParaRPr sz="2400">
              <a:solidFill>
                <a:srgbClr val="002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New words can develop by:</a:t>
            </a:r>
            <a:endParaRPr sz="2400">
              <a:solidFill>
                <a:srgbClr val="002060"/>
              </a:solidFill>
            </a:endParaRPr>
          </a:p>
          <a:p>
            <a:pPr lvl="1" marL="544483" indent="-22444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2060"/>
                </a:solidFill>
              </a:rPr>
              <a:t> forming derivatives and compounds (childlike, tugboat)</a:t>
            </a:r>
            <a:endParaRPr sz="2200">
              <a:solidFill>
                <a:srgbClr val="303030"/>
              </a:solidFill>
            </a:endParaRPr>
          </a:p>
          <a:p>
            <a:pPr lvl="1" marL="544483" indent="-22444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2060"/>
                </a:solidFill>
              </a:rPr>
              <a:t> Blending and clipping (television + marathon = marathon</a:t>
            </a:r>
            <a:endParaRPr sz="2200">
              <a:solidFill>
                <a:srgbClr val="303030"/>
              </a:solidFill>
            </a:endParaRPr>
          </a:p>
          <a:p>
            <a:pPr lvl="1" marL="544483" indent="-22444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2060"/>
                </a:solidFill>
              </a:rPr>
              <a:t> Adding words from science and technology (liposuction)</a:t>
            </a:r>
            <a:endParaRPr sz="2200">
              <a:solidFill>
                <a:srgbClr val="303030"/>
              </a:solidFill>
            </a:endParaRPr>
          </a:p>
          <a:p>
            <a:pPr lvl="1" marL="544483" indent="-22444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2060"/>
                </a:solidFill>
              </a:rPr>
              <a:t> Allowing abbreviations to take on meaning (ATM, CD)</a:t>
            </a:r>
            <a:endParaRPr sz="2200">
              <a:solidFill>
                <a:srgbClr val="303030"/>
              </a:solidFill>
            </a:endParaRPr>
          </a:p>
          <a:p>
            <a:pPr lvl="1" marL="544483" indent="-22444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2060"/>
                </a:solidFill>
              </a:rPr>
              <a:t> Creating </a:t>
            </a:r>
            <a:r>
              <a:rPr sz="1600">
                <a:solidFill>
                  <a:srgbClr val="002060"/>
                </a:solidFill>
              </a:rPr>
              <a:t>new slang and everyday expressions (downsize)</a:t>
            </a:r>
            <a:endParaRPr sz="2200">
              <a:solidFill>
                <a:srgbClr val="303030"/>
              </a:solidFill>
            </a:endParaRPr>
          </a:p>
          <a:p>
            <a:pPr lvl="1" marL="519545" indent="-19950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2060"/>
                </a:solidFill>
              </a:rPr>
              <a:t> Coining </a:t>
            </a:r>
            <a:r>
              <a:rPr sz="1400">
                <a:solidFill>
                  <a:srgbClr val="002060"/>
                </a:solidFill>
              </a:rPr>
              <a:t>words to take the place of words (thingamabob</a:t>
            </a:r>
            <a:r>
              <a:rPr sz="1600">
                <a:solidFill>
                  <a:srgbClr val="002060"/>
                </a:solidFill>
              </a:rPr>
              <a:t>, </a:t>
            </a:r>
            <a:r>
              <a:rPr sz="1200">
                <a:solidFill>
                  <a:srgbClr val="002060"/>
                </a:solidFill>
              </a:rPr>
              <a:t>gizmo) </a:t>
            </a:r>
            <a:r>
              <a:rPr sz="1400">
                <a:solidFill>
                  <a:srgbClr val="002060"/>
                </a:solidFill>
              </a:rPr>
              <a:t>						   		 (Johnson, 2001)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762000" y="5334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0000"/>
                </a:solidFill>
              </a:rPr>
              <a:t>Vocabulary Acquisition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762000" y="19050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Stage 1:  </a:t>
            </a:r>
            <a:r>
              <a:rPr sz="2400">
                <a:solidFill>
                  <a:srgbClr val="002060"/>
                </a:solidFill>
              </a:rPr>
              <a:t>no knowledge of a word in any working vocabulary</a:t>
            </a:r>
            <a:endParaRPr sz="24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Stage 2:  </a:t>
            </a:r>
            <a:r>
              <a:rPr sz="2400">
                <a:solidFill>
                  <a:srgbClr val="002060"/>
                </a:solidFill>
              </a:rPr>
              <a:t>heard the word but are unsure of the meaning</a:t>
            </a:r>
            <a:endParaRPr sz="24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Stage 3: </a:t>
            </a:r>
            <a:r>
              <a:rPr sz="2400">
                <a:solidFill>
                  <a:srgbClr val="002060"/>
                </a:solidFill>
              </a:rPr>
              <a:t>vague sense of the meaning of the word—describe a meaning for it in general terms</a:t>
            </a:r>
            <a:endParaRPr sz="240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Final Stage:  </a:t>
            </a:r>
            <a:r>
              <a:rPr sz="2400">
                <a:solidFill>
                  <a:srgbClr val="002060"/>
                </a:solidFill>
              </a:rPr>
              <a:t>fully understanding the meaning &amp; integrating the new word into one or more of the working vocabularies </a:t>
            </a:r>
            <a:r>
              <a:rPr sz="1000">
                <a:solidFill>
                  <a:srgbClr val="002060"/>
                </a:solidFill>
              </a:rPr>
              <a:t>(Tankersley,  2003)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8" grpId="2"/>
      <p:bldP build="whole" bldLvl="1" animBg="1" rev="0" advAuto="0" spid="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66800" y="152400"/>
            <a:ext cx="6870700" cy="12954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Evidence that word knowledge is mutifaceted</a:t>
            </a:r>
          </a:p>
        </p:txBody>
      </p:sp>
      <p:graphicFrame>
        <p:nvGraphicFramePr>
          <p:cNvPr id="72" name="Table 72"/>
          <p:cNvGraphicFramePr/>
          <p:nvPr/>
        </p:nvGraphicFramePr>
        <p:xfrm>
          <a:off x="457200" y="1600200"/>
          <a:ext cx="8229600" cy="40865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46238"/>
                <a:gridCol w="1646236"/>
                <a:gridCol w="1644650"/>
                <a:gridCol w="1646238"/>
                <a:gridCol w="1646236"/>
              </a:tblGrid>
              <a:tr h="698495">
                <a:tc>
                  <a:txBody>
                    <a:bodyPr/>
                    <a:lstStyle/>
                    <a:p>
                      <a:pPr lvl="0" algn="l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3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it well, can explain it, use 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something about it, can relate it to a situation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Have seen or heard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 not know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4959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tyranny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4959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b="1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surreptitious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4959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grapnel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4959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purport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1535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dubious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66672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b="1" sz="20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egregious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Shape 73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685800" y="-152400"/>
            <a:ext cx="6870700" cy="10668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0000"/>
                </a:solidFill>
              </a:rPr>
              <a:t>Evidence that word knowledge is multifaceted</a:t>
            </a:r>
          </a:p>
        </p:txBody>
      </p:sp>
      <p:graphicFrame>
        <p:nvGraphicFramePr>
          <p:cNvPr id="78" name="Table 78"/>
          <p:cNvGraphicFramePr/>
          <p:nvPr/>
        </p:nvGraphicFramePr>
        <p:xfrm>
          <a:off x="457200" y="990600"/>
          <a:ext cx="8229600" cy="49530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46238"/>
                <a:gridCol w="1646236"/>
                <a:gridCol w="1644650"/>
                <a:gridCol w="1646238"/>
                <a:gridCol w="1646236"/>
              </a:tblGrid>
              <a:tr h="966788">
                <a:tc>
                  <a:txBody>
                    <a:bodyPr/>
                    <a:lstStyle/>
                    <a:p>
                      <a:pPr lvl="0" algn="l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3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it well, can explain it, use 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something about it, can relate it to a situation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Have seen or heard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 not know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tyranny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Unmerciful rule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b="1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surreptitious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Acting in a sneaky way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grapnel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hook with several prongs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purport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Seem to mean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dubious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doubtful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b="1" sz="20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egregious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terrible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" name="Shape 79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838200" y="2514600"/>
            <a:ext cx="6870700" cy="1600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Complete the math multifacted chart handout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685800" y="0"/>
            <a:ext cx="6870700" cy="838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Evidence that word knowledge is multifaceted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457200" y="762001"/>
          <a:ext cx="8229600" cy="56845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46238"/>
                <a:gridCol w="1646236"/>
                <a:gridCol w="1644650"/>
                <a:gridCol w="1646238"/>
                <a:gridCol w="1646236"/>
              </a:tblGrid>
              <a:tr h="1161073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b="1"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Math</a:t>
                      </a:r>
                      <a:endParaRPr b="1" sz="2800">
                        <a:solidFill>
                          <a:srgbClr val="00206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b="0" i="0" sz="1800"/>
                      </a:pPr>
                      <a:r>
                        <a:rPr b="1"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Words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it well, can explain it, use 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something about it, can relate it to a situation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Have seen or heard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 not know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904186">
                <a:tc>
                  <a:txBody>
                    <a:bodyPr/>
                    <a:lstStyle/>
                    <a:p>
                      <a:pPr lvl="0" algn="l">
                        <a:spcBef>
                          <a:spcPts val="8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Sum</a:t>
                      </a:r>
                      <a:r>
                        <a:rPr b="1" sz="3600">
                          <a:sym typeface="Times New Roman"/>
                        </a:rP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84179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Difference</a:t>
                      </a:r>
                      <a:endParaRPr b="1" sz="24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89479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Product</a:t>
                      </a:r>
                      <a:endParaRPr b="1" sz="24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3299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Quotient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61715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Ratio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20653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Proportion</a:t>
                      </a:r>
                      <a:endParaRPr b="1" sz="24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Shape 88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2"/>
          <p:cNvGraphicFramePr/>
          <p:nvPr/>
        </p:nvGraphicFramePr>
        <p:xfrm>
          <a:off x="457200" y="457200"/>
          <a:ext cx="8229600" cy="60149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0200"/>
                <a:gridCol w="1828800"/>
                <a:gridCol w="1981200"/>
                <a:gridCol w="1524000"/>
                <a:gridCol w="1295400"/>
              </a:tblGrid>
              <a:tr h="684098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b="1"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Math</a:t>
                      </a:r>
                      <a:endParaRPr b="1" sz="1400">
                        <a:solidFill>
                          <a:srgbClr val="00206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b="1" sz="14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Words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it well, can explain it, use 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Know something about it, can relate it to a situation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Have seen or heard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 not know the word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54118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Sum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ym typeface="Times New Roman"/>
                        </a:rPr>
                        <a:t>The result of</a:t>
                      </a:r>
                      <a:endParaRPr sz="1400">
                        <a:sym typeface="Times New Roman"/>
                      </a:endParaRPr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ym typeface="Times New Roman"/>
                        </a:rPr>
                        <a:t>Adding numbers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269003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Difference</a:t>
                      </a:r>
                      <a:endParaRPr b="1" sz="24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600">
                          <a:solidFill>
                            <a:srgbClr val="242424"/>
                          </a:solidFill>
                          <a:sym typeface="Times New Roman"/>
                        </a:rPr>
                        <a:t>The amount that remains after one quantity is subtracted from another.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191716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Product</a:t>
                      </a:r>
                      <a:endParaRPr b="1" sz="24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olidFill>
                            <a:srgbClr val="242424"/>
                          </a:solidFill>
                          <a:sym typeface="Times New Roman"/>
                        </a:rPr>
                        <a:t>In mathematics, a </a:t>
                      </a:r>
                      <a:r>
                        <a:rPr b="1" i="1" sz="1200">
                          <a:solidFill>
                            <a:srgbClr val="242424"/>
                          </a:solidFill>
                          <a:sym typeface="Times New Roman"/>
                        </a:rPr>
                        <a:t>product</a:t>
                      </a:r>
                      <a:r>
                        <a:rPr sz="1200">
                          <a:solidFill>
                            <a:srgbClr val="242424"/>
                          </a:solidFill>
                          <a:sym typeface="Times New Roman"/>
                        </a:rPr>
                        <a:t> is the result of multiplying, or an expression that identifies factors to be multiplied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17821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Quotient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>
                          <a:sym typeface="Times New Roman"/>
                        </a:rPr>
                        <a:t>The number resulting from the division of one number by another.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24338"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b="0" i="0" sz="1800"/>
                      </a:pPr>
                      <a:r>
                        <a:rPr b="1" sz="2400">
                          <a:sym typeface="Times New Roman"/>
                        </a:rPr>
                        <a:t>Ratio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b="1" i="1" sz="1400">
                          <a:sym typeface="Times New Roman"/>
                        </a:rPr>
                        <a:t>A ratio</a:t>
                      </a:r>
                      <a:r>
                        <a:rPr sz="1400">
                          <a:sym typeface="Times New Roman"/>
                        </a:rPr>
                        <a:t> is a statement of how two numbers compare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73840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b="1" sz="2000">
                          <a:sym typeface="Times New Roman"/>
                        </a:rPr>
                        <a:t>Proportion</a:t>
                      </a:r>
                      <a:endParaRPr b="1" sz="2000">
                        <a:sym typeface="Times New Roman"/>
                      </a:endParaR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>
                          <a:sym typeface="Times New Roman"/>
                        </a:rPr>
                        <a:t>The statement of equality between two ratios.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r>
                        <a:rPr sz="2800">
                          <a:solidFill>
                            <a:srgbClr val="00206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3" name="Shape 93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Assignment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762000" y="2362200"/>
            <a:ext cx="7543800" cy="327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You will be given a list of math words to define</a:t>
            </a:r>
            <a:endParaRPr sz="2400">
              <a:solidFill>
                <a:srgbClr val="30303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0303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You will use the Frayer graphic organizer to define 5 of these words.</a:t>
            </a:r>
            <a:endParaRPr sz="2400">
              <a:solidFill>
                <a:srgbClr val="30303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30303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03030"/>
                </a:solidFill>
              </a:rPr>
              <a:t>The first one has been done for you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7620000" y="5687567"/>
            <a:ext cx="762000" cy="365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58368">
              <a:defRPr sz="17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728">
                <a:solidFill>
                  <a:srgbClr val="26262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28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rgbClr val="AD0101"/>
          </a:solidFill>
          <a:prstDash val="solid"/>
          <a:bevel/>
        </a:ln>
        <a:effectLst>
          <a:outerShdw sx="100000" sy="100000" kx="0" ky="0" algn="b" rotWithShape="0" blurRad="38100" dist="381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flat">
          <a:solidFill>
            <a:srgbClr val="AD0101"/>
          </a:solidFill>
          <a:prstDash val="solid"/>
          <a:bevel/>
        </a:ln>
        <a:effectLst>
          <a:outerShdw sx="100000" sy="100000" kx="0" ky="0" algn="b" rotWithShape="0" blurRad="50800" dist="12700" dir="528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28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rgbClr val="AD0101"/>
          </a:solidFill>
          <a:prstDash val="solid"/>
          <a:bevel/>
        </a:ln>
        <a:effectLst>
          <a:outerShdw sx="100000" sy="100000" kx="0" ky="0" algn="b" rotWithShape="0" blurRad="38100" dist="381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flat">
          <a:solidFill>
            <a:srgbClr val="AD0101"/>
          </a:solidFill>
          <a:prstDash val="solid"/>
          <a:bevel/>
        </a:ln>
        <a:effectLst>
          <a:outerShdw sx="100000" sy="100000" kx="0" ky="0" algn="b" rotWithShape="0" blurRad="50800" dist="12700" dir="528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